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70" r:id="rId3"/>
    <p:sldId id="257" r:id="rId4"/>
    <p:sldId id="262" r:id="rId5"/>
    <p:sldId id="263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78FF7-10A9-4459-B301-E1F2C63FF208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75229-8D80-4581-9433-7B6B1BA3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04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6ECB-C756-4973-9189-E9BDCC281625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DBCC-5AE4-48C8-A4D2-D18C2365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6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6ECB-C756-4973-9189-E9BDCC281625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DBCC-5AE4-48C8-A4D2-D18C2365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00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6ECB-C756-4973-9189-E9BDCC281625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DBCC-5AE4-48C8-A4D2-D18C2365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07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6ECB-C756-4973-9189-E9BDCC281625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DBCC-5AE4-48C8-A4D2-D18C2365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06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6ECB-C756-4973-9189-E9BDCC281625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DBCC-5AE4-48C8-A4D2-D18C2365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72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6ECB-C756-4973-9189-E9BDCC281625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DBCC-5AE4-48C8-A4D2-D18C2365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2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6ECB-C756-4973-9189-E9BDCC281625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DBCC-5AE4-48C8-A4D2-D18C2365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77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6ECB-C756-4973-9189-E9BDCC281625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DBCC-5AE4-48C8-A4D2-D18C2365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18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6ECB-C756-4973-9189-E9BDCC281625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DBCC-5AE4-48C8-A4D2-D18C2365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33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6ECB-C756-4973-9189-E9BDCC281625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DBCC-5AE4-48C8-A4D2-D18C2365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6ECB-C756-4973-9189-E9BDCC281625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DBCC-5AE4-48C8-A4D2-D18C2365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56ECB-C756-4973-9189-E9BDCC281625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CDBCC-5AE4-48C8-A4D2-D18C2365E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1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MHB Protection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Develop a long range protection strategy so that </a:t>
            </a:r>
            <a:r>
              <a:rPr lang="en-US" dirty="0" smtClean="0"/>
              <a:t>leadership</a:t>
            </a:r>
            <a:r>
              <a:rPr lang="en-US" dirty="0" smtClean="0"/>
              <a:t> </a:t>
            </a:r>
            <a:r>
              <a:rPr lang="en-US" dirty="0" smtClean="0"/>
              <a:t>can have </a:t>
            </a:r>
            <a:r>
              <a:rPr lang="en-US" dirty="0" smtClean="0"/>
              <a:t>a measurable, </a:t>
            </a:r>
            <a:r>
              <a:rPr lang="en-US" dirty="0" smtClean="0"/>
              <a:t>outcome based strategy when implementing land protection programs.  (easements, fee-title acquisitions, and SFIA forest incentive program).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17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1W1P uses this strategy.</a:t>
            </a:r>
          </a:p>
          <a:p>
            <a:r>
              <a:rPr lang="en-US" dirty="0" smtClean="0"/>
              <a:t>Camp Ripley </a:t>
            </a:r>
            <a:r>
              <a:rPr lang="en-US" dirty="0" smtClean="0"/>
              <a:t>Sentinel Landscape uses </a:t>
            </a:r>
            <a:r>
              <a:rPr lang="en-US" dirty="0" smtClean="0"/>
              <a:t>this strategy.</a:t>
            </a:r>
          </a:p>
          <a:p>
            <a:r>
              <a:rPr lang="en-US" dirty="0" smtClean="0"/>
              <a:t>So why </a:t>
            </a:r>
            <a:r>
              <a:rPr lang="en-US" dirty="0" smtClean="0"/>
              <a:t>do this?</a:t>
            </a:r>
          </a:p>
          <a:p>
            <a:pPr lvl="1"/>
            <a:r>
              <a:rPr lang="en-US" dirty="0" smtClean="0"/>
              <a:t>This is an </a:t>
            </a:r>
            <a:r>
              <a:rPr lang="en-US" u="sng" dirty="0" smtClean="0"/>
              <a:t>outcome based </a:t>
            </a:r>
            <a:r>
              <a:rPr lang="en-US" dirty="0" smtClean="0"/>
              <a:t>strategy to use as a </a:t>
            </a:r>
            <a:r>
              <a:rPr lang="en-US" u="sng" dirty="0" smtClean="0"/>
              <a:t>measurement</a:t>
            </a:r>
            <a:r>
              <a:rPr lang="en-US" dirty="0" smtClean="0"/>
              <a:t> to determine success.</a:t>
            </a:r>
          </a:p>
          <a:p>
            <a:pPr lvl="1"/>
            <a:r>
              <a:rPr lang="en-US" dirty="0" smtClean="0"/>
              <a:t>Provides </a:t>
            </a:r>
            <a:r>
              <a:rPr lang="en-US" smtClean="0"/>
              <a:t>MHB board</a:t>
            </a:r>
            <a:r>
              <a:rPr lang="en-US" smtClean="0"/>
              <a:t> </a:t>
            </a:r>
            <a:r>
              <a:rPr lang="en-US" dirty="0" smtClean="0"/>
              <a:t>with a sense of accomplishment and is not mentally  overwhelming.</a:t>
            </a:r>
          </a:p>
          <a:p>
            <a:pPr lvl="1"/>
            <a:r>
              <a:rPr lang="en-US" dirty="0" smtClean="0"/>
              <a:t>When you create a context and vision, people respond.  AND Everyone sprints when they see the finish line!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29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77236"/>
            <a:ext cx="10515600" cy="1325563"/>
          </a:xfrm>
        </p:spPr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pic>
        <p:nvPicPr>
          <p:cNvPr id="4" name="Picture 1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22" y="1960244"/>
            <a:ext cx="472070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2375393" y="2289534"/>
            <a:ext cx="2326722" cy="1953060"/>
            <a:chOff x="2375393" y="2289534"/>
            <a:chExt cx="2326722" cy="1953060"/>
          </a:xfrm>
        </p:grpSpPr>
        <p:sp>
          <p:nvSpPr>
            <p:cNvPr id="5" name="TextBox 4"/>
            <p:cNvSpPr txBox="1"/>
            <p:nvPr/>
          </p:nvSpPr>
          <p:spPr>
            <a:xfrm>
              <a:off x="2788648" y="3411597"/>
              <a:ext cx="1913467" cy="830997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Protection Goal = 75%</a:t>
              </a:r>
            </a:p>
          </p:txBody>
        </p:sp>
        <p:pic>
          <p:nvPicPr>
            <p:cNvPr id="6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5393" y="2289534"/>
              <a:ext cx="2326722" cy="823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175" y="3175"/>
            <a:ext cx="2889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in">
                <a:solidFill>
                  <a:srgbClr val="AECB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BC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38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55575" y="155575"/>
            <a:ext cx="2889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in">
                <a:solidFill>
                  <a:srgbClr val="AECB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4DBC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38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334000" y="1"/>
            <a:ext cx="5715280" cy="6721475"/>
            <a:chOff x="5334000" y="1"/>
            <a:chExt cx="5715280" cy="6721475"/>
          </a:xfrm>
        </p:grpSpPr>
        <p:pic>
          <p:nvPicPr>
            <p:cNvPr id="9" name="Content Placeholder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7" t="12000" r="8549" b="3999"/>
            <a:stretch>
              <a:fillRect/>
            </a:stretch>
          </p:blipFill>
          <p:spPr>
            <a:xfrm>
              <a:off x="5334000" y="1"/>
              <a:ext cx="5334000" cy="6721475"/>
            </a:xfrm>
            <a:prstGeom prst="rect">
              <a:avLst/>
            </a:prstGeom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9567" y="5149532"/>
              <a:ext cx="2779713" cy="1525587"/>
            </a:xfrm>
            <a:prstGeom prst="rect">
              <a:avLst/>
            </a:prstGeom>
            <a:noFill/>
            <a:ln w="12700" algn="in">
              <a:solidFill>
                <a:srgbClr val="AECB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4DBC1"/>
                    </a:outerShdw>
                  </a:effectLst>
                </a14:hiddenEffects>
              </a:ext>
            </a:ex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3382" y="0"/>
            <a:ext cx="7289702" cy="689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3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5516" y="1"/>
            <a:ext cx="11954884" cy="4368800"/>
          </a:xfrm>
        </p:spPr>
        <p:txBody>
          <a:bodyPr/>
          <a:lstStyle/>
          <a:p>
            <a:pPr algn="ctr">
              <a:defRPr/>
            </a:pPr>
            <a:r>
              <a:rPr lang="en-US" sz="3200" b="1" u="sng" dirty="0">
                <a:solidFill>
                  <a:schemeClr val="accent5"/>
                </a:solidFill>
              </a:rPr>
              <a:t>Can we still protect the Upper </a:t>
            </a:r>
            <a:r>
              <a:rPr lang="en-US" sz="3200" b="1" u="sng" dirty="0" smtClean="0">
                <a:solidFill>
                  <a:schemeClr val="accent5"/>
                </a:solidFill>
              </a:rPr>
              <a:t>Mississippi from a water quality perspective?</a:t>
            </a:r>
            <a:endParaRPr lang="en-US" sz="1800" b="1" u="sng" dirty="0">
              <a:solidFill>
                <a:schemeClr val="accent5"/>
              </a:solidFill>
            </a:endParaRPr>
          </a:p>
        </p:txBody>
      </p:sp>
      <p:pic>
        <p:nvPicPr>
          <p:cNvPr id="3686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16" y="4368801"/>
            <a:ext cx="15621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41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r>
              <a:rPr lang="en-US" dirty="0" smtClean="0"/>
              <a:t>Breaking It Down to Smaller Pieces and Focus Areas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61892"/>
            <a:ext cx="6022109" cy="6625236"/>
          </a:xfrm>
        </p:spPr>
      </p:pic>
      <p:sp>
        <p:nvSpPr>
          <p:cNvPr id="5" name="TextBox 4"/>
          <p:cNvSpPr txBox="1"/>
          <p:nvPr/>
        </p:nvSpPr>
        <p:spPr>
          <a:xfrm>
            <a:off x="6742545" y="932873"/>
            <a:ext cx="483061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Protection priority Focused:  759,400 acres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Model does not apply to urban and agricultural areas (Fix it)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Vigilance Areas- already protected. (Chippewa National Forest)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Sentinel Landscape-  Areas where successful implementation is already occurring.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Protection Focus-  78,400 acres.</a:t>
            </a:r>
          </a:p>
        </p:txBody>
      </p:sp>
      <p:sp>
        <p:nvSpPr>
          <p:cNvPr id="7" name="Oval 6"/>
          <p:cNvSpPr/>
          <p:nvPr/>
        </p:nvSpPr>
        <p:spPr>
          <a:xfrm>
            <a:off x="2743200" y="5727700"/>
            <a:ext cx="711200" cy="7620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01541" y="413886"/>
            <a:ext cx="346510" cy="518987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54600" y="1325563"/>
            <a:ext cx="292100" cy="465137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83100" y="3647281"/>
            <a:ext cx="254000" cy="4572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32728" y="4368800"/>
            <a:ext cx="323272" cy="25739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933700" y="5473700"/>
            <a:ext cx="299028" cy="2540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414325" y="4368800"/>
            <a:ext cx="595406" cy="11049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067042" y="1325562"/>
            <a:ext cx="292100" cy="465137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205544" y="179941"/>
            <a:ext cx="2348201" cy="1618887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81367" y="667228"/>
            <a:ext cx="387201" cy="322156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15"/>
          <p:cNvSpPr/>
          <p:nvPr/>
        </p:nvSpPr>
        <p:spPr>
          <a:xfrm>
            <a:off x="409892" y="1276770"/>
            <a:ext cx="558265" cy="424140"/>
          </a:xfrm>
          <a:custGeom>
            <a:avLst/>
            <a:gdLst>
              <a:gd name="connsiteX0" fmla="*/ 0 w 708818"/>
              <a:gd name="connsiteY0" fmla="*/ 240632 h 481263"/>
              <a:gd name="connsiteX1" fmla="*/ 354409 w 708818"/>
              <a:gd name="connsiteY1" fmla="*/ 0 h 481263"/>
              <a:gd name="connsiteX2" fmla="*/ 708818 w 708818"/>
              <a:gd name="connsiteY2" fmla="*/ 240632 h 481263"/>
              <a:gd name="connsiteX3" fmla="*/ 354409 w 708818"/>
              <a:gd name="connsiteY3" fmla="*/ 481264 h 481263"/>
              <a:gd name="connsiteX4" fmla="*/ 0 w 708818"/>
              <a:gd name="connsiteY4" fmla="*/ 240632 h 481263"/>
              <a:gd name="connsiteX0" fmla="*/ 0 w 564439"/>
              <a:gd name="connsiteY0" fmla="*/ 263643 h 507816"/>
              <a:gd name="connsiteX1" fmla="*/ 354409 w 564439"/>
              <a:gd name="connsiteY1" fmla="*/ 23011 h 507816"/>
              <a:gd name="connsiteX2" fmla="*/ 564439 w 564439"/>
              <a:gd name="connsiteY2" fmla="*/ 100014 h 507816"/>
              <a:gd name="connsiteX3" fmla="*/ 354409 w 564439"/>
              <a:gd name="connsiteY3" fmla="*/ 504275 h 507816"/>
              <a:gd name="connsiteX4" fmla="*/ 0 w 564439"/>
              <a:gd name="connsiteY4" fmla="*/ 263643 h 50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439" h="507816">
                <a:moveTo>
                  <a:pt x="0" y="263643"/>
                </a:moveTo>
                <a:cubicBezTo>
                  <a:pt x="0" y="130746"/>
                  <a:pt x="260336" y="50283"/>
                  <a:pt x="354409" y="23011"/>
                </a:cubicBezTo>
                <a:cubicBezTo>
                  <a:pt x="448482" y="-4261"/>
                  <a:pt x="564439" y="-32883"/>
                  <a:pt x="564439" y="100014"/>
                </a:cubicBezTo>
                <a:cubicBezTo>
                  <a:pt x="564439" y="232911"/>
                  <a:pt x="448482" y="477004"/>
                  <a:pt x="354409" y="504275"/>
                </a:cubicBezTo>
                <a:cubicBezTo>
                  <a:pt x="260336" y="531547"/>
                  <a:pt x="0" y="396540"/>
                  <a:pt x="0" y="26364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410242" y="1947753"/>
            <a:ext cx="587141" cy="394636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542755" y="2942228"/>
            <a:ext cx="513224" cy="327259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8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226" y="0"/>
            <a:ext cx="5600894" cy="6858000"/>
          </a:xfrm>
        </p:spPr>
      </p:pic>
    </p:spTree>
    <p:extLst>
      <p:ext uri="{BB962C8B-B14F-4D97-AF65-F5344CB8AC3E}">
        <p14:creationId xmlns:p14="http://schemas.microsoft.com/office/powerpoint/2010/main" val="234474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78" y="0"/>
            <a:ext cx="5375848" cy="6956981"/>
          </a:xfrm>
        </p:spPr>
      </p:pic>
    </p:spTree>
    <p:extLst>
      <p:ext uri="{BB962C8B-B14F-4D97-AF65-F5344CB8AC3E}">
        <p14:creationId xmlns:p14="http://schemas.microsoft.com/office/powerpoint/2010/main" val="17108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101" y="-65988"/>
            <a:ext cx="5408474" cy="6999202"/>
          </a:xfrm>
        </p:spPr>
      </p:pic>
    </p:spTree>
    <p:extLst>
      <p:ext uri="{BB962C8B-B14F-4D97-AF65-F5344CB8AC3E}">
        <p14:creationId xmlns:p14="http://schemas.microsoft.com/office/powerpoint/2010/main" val="425288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563" y="0"/>
            <a:ext cx="5332345" cy="6900683"/>
          </a:xfrm>
        </p:spPr>
      </p:pic>
    </p:spTree>
    <p:extLst>
      <p:ext uri="{BB962C8B-B14F-4D97-AF65-F5344CB8AC3E}">
        <p14:creationId xmlns:p14="http://schemas.microsoft.com/office/powerpoint/2010/main" val="376381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101" y="-65988"/>
            <a:ext cx="5350354" cy="6923988"/>
          </a:xfrm>
        </p:spPr>
      </p:pic>
    </p:spTree>
    <p:extLst>
      <p:ext uri="{BB962C8B-B14F-4D97-AF65-F5344CB8AC3E}">
        <p14:creationId xmlns:p14="http://schemas.microsoft.com/office/powerpoint/2010/main" val="323581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182</Words>
  <Application>Microsoft Office PowerPoint</Application>
  <PresentationFormat>Widescreen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MHB Protection Strategy</vt:lpstr>
      <vt:lpstr>Context</vt:lpstr>
      <vt:lpstr>Can we still protect the Upper Mississippi from a water quality perspective?</vt:lpstr>
      <vt:lpstr>Breaking It Down to Smaller Pieces and Focus Areas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Thoughts</vt:lpstr>
    </vt:vector>
  </TitlesOfParts>
  <Company>CWC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we still protect the Upper Mississippi?</dc:title>
  <dc:creator>Tim Terrill</dc:creator>
  <cp:lastModifiedBy>Tim Terrill</cp:lastModifiedBy>
  <cp:revision>34</cp:revision>
  <dcterms:created xsi:type="dcterms:W3CDTF">2020-08-06T16:02:32Z</dcterms:created>
  <dcterms:modified xsi:type="dcterms:W3CDTF">2020-11-02T15:41:56Z</dcterms:modified>
</cp:coreProperties>
</file>